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391" r:id="rId3"/>
    <p:sldId id="390" r:id="rId4"/>
    <p:sldId id="393" r:id="rId5"/>
    <p:sldId id="394" r:id="rId6"/>
    <p:sldId id="395" r:id="rId7"/>
    <p:sldId id="396" r:id="rId8"/>
    <p:sldId id="397" r:id="rId9"/>
    <p:sldId id="371" r:id="rId10"/>
    <p:sldId id="398" r:id="rId11"/>
    <p:sldId id="373" r:id="rId12"/>
    <p:sldId id="385" r:id="rId13"/>
    <p:sldId id="375" r:id="rId14"/>
    <p:sldId id="387" r:id="rId15"/>
    <p:sldId id="381" r:id="rId16"/>
    <p:sldId id="382" r:id="rId17"/>
    <p:sldId id="392" r:id="rId18"/>
    <p:sldId id="355" r:id="rId19"/>
    <p:sldId id="340" r:id="rId20"/>
    <p:sldId id="388" r:id="rId21"/>
    <p:sldId id="360" r:id="rId22"/>
    <p:sldId id="369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96" y="-1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DFAF73-8F1E-B946-A92A-83B1372C5721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8908-CA26-374C-83A4-87EF8300A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53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biggest drawback is </a:t>
            </a:r>
            <a:r>
              <a:rPr lang="en" sz="3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endParaRPr lang="en" sz="3000" b="1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286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effectively anecdotes</a:t>
            </a:r>
          </a:p>
          <a:p>
            <a:pPr marL="457200" lvl="0" indent="-228600" rtl="0">
              <a:spcBef>
                <a:spcPts val="600"/>
              </a:spcBef>
              <a:buClr>
                <a:schemeClr val="dk1"/>
              </a:buClr>
              <a:buSzPct val="100000"/>
            </a:pPr>
            <a:r>
              <a:rPr lang="en" sz="3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Political and social scientists want more data</a:t>
            </a:r>
          </a:p>
          <a:p>
            <a:pPr marL="914400" lvl="1" indent="-228600" rtl="0">
              <a:spcBef>
                <a:spcPts val="480"/>
              </a:spcBef>
              <a:buClr>
                <a:schemeClr val="dk1"/>
              </a:buClr>
              <a:buSzPct val="100000"/>
            </a:pPr>
            <a:r>
              <a:rPr lang="en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Citizen Lab, Berkman Center, Princeton, etc.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heat map showing the percentage of sites filtered for any client in countries around the world. China experiences the highest average amount of filtering, at 5% of measurable sites filtered by a resolver within the country.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0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----- Meeting Notes (4/14/17 13:50) -----</a:t>
            </a:r>
          </a:p>
          <a:p>
            <a:r>
              <a:rPr lang="en-US"/>
              <a:t>Need a version of this plot by category.</a:t>
            </a:r>
          </a:p>
        </p:txBody>
      </p:sp>
    </p:spTree>
    <p:extLst>
      <p:ext uri="{BB962C8B-B14F-4D97-AF65-F5344CB8AC3E}">
        <p14:creationId xmlns:p14="http://schemas.microsoft.com/office/powerpoint/2010/main" val="2861733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 2011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6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“oh wait… you can take down other stuff, too?”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This study likely</a:t>
            </a:r>
            <a:r>
              <a:rPr lang="en-US" baseline="0" dirty="0" smtClean="0"/>
              <a:t> no longer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B8908-CA26-374C-83A4-87EF8300AB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6D851A-6E17-AD48-B0E7-6825D31DDA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08371F-1ABF-8047-8121-47C6304397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4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217885"/>
            <a:ext cx="2190750" cy="43767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217885"/>
            <a:ext cx="6419850" cy="43767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D2F05-9BF7-174E-961F-1B4FAB3A5D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885"/>
            <a:ext cx="8763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F0B2B4-CAE3-A74A-9DD7-354B3EFF0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2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17885"/>
            <a:ext cx="87630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5FF8B3-73F8-6F4C-BF5A-FB25EF31E5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51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2" y="445026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2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50000"/>
              </a:lnSpc>
              <a:spcBef>
                <a:spcPts val="0"/>
              </a:spcBef>
              <a:buSzPct val="100000"/>
              <a:defRPr sz="2000"/>
            </a:lvl1pPr>
            <a:lvl2pPr lvl="1">
              <a:lnSpc>
                <a:spcPct val="150000"/>
              </a:lnSpc>
              <a:spcBef>
                <a:spcPts val="0"/>
              </a:spcBef>
              <a:buSzPct val="100000"/>
              <a:defRPr sz="1600"/>
            </a:lvl2pPr>
            <a:lvl3pPr lvl="2">
              <a:lnSpc>
                <a:spcPct val="150000"/>
              </a:lnSpc>
              <a:spcBef>
                <a:spcPts val="0"/>
              </a:spcBef>
              <a:defRPr/>
            </a:lvl3pPr>
            <a:lvl4pPr lvl="3">
              <a:lnSpc>
                <a:spcPct val="150000"/>
              </a:lnSpc>
              <a:spcBef>
                <a:spcPts val="0"/>
              </a:spcBef>
              <a:defRPr/>
            </a:lvl4pPr>
            <a:lvl5pPr lvl="4">
              <a:lnSpc>
                <a:spcPct val="150000"/>
              </a:lnSpc>
              <a:spcBef>
                <a:spcPts val="0"/>
              </a:spcBef>
              <a:defRPr/>
            </a:lvl5pPr>
            <a:lvl6pPr lvl="5">
              <a:lnSpc>
                <a:spcPct val="150000"/>
              </a:lnSpc>
              <a:spcBef>
                <a:spcPts val="0"/>
              </a:spcBef>
              <a:defRPr/>
            </a:lvl6pPr>
            <a:lvl7pPr lvl="6">
              <a:lnSpc>
                <a:spcPct val="150000"/>
              </a:lnSpc>
              <a:spcBef>
                <a:spcPts val="0"/>
              </a:spcBef>
              <a:defRPr/>
            </a:lvl7pPr>
            <a:lvl8pPr lvl="7">
              <a:lnSpc>
                <a:spcPct val="150000"/>
              </a:lnSpc>
              <a:spcBef>
                <a:spcPts val="0"/>
              </a:spcBef>
              <a:defRPr/>
            </a:lvl8pPr>
            <a:lvl9pPr lvl="8">
              <a:lnSpc>
                <a:spcPct val="15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564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9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6138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1464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198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3293F-A701-8444-B486-700FBAE527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4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6E99E-D720-6340-86B3-90B718EF89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7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77965-81DB-E743-B45F-991A3B1F6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82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483BF-02F6-9547-A3DF-8E78503DA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0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A3548-AFD8-DD44-AABA-B22E9FAAA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7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1B7C7F-2862-3A4B-81EE-BCA2C477E2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19E29-21F2-0541-B9E2-14C739D7B0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9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DB8F2-4508-CF47-A1CE-E729F5692D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52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217885"/>
            <a:ext cx="87630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4857750"/>
            <a:ext cx="2133600" cy="17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E3D504B1-A9A7-9649-8201-66D977BA39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7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FF0000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1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smtClean="0"/>
              <a:t>Future </a:t>
            </a:r>
            <a:r>
              <a:rPr lang="en-US" smtClean="0"/>
              <a:t>of 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Free </a:t>
            </a:r>
            <a:r>
              <a:rPr lang="en-US" dirty="0" smtClean="0"/>
              <a:t>Expression Online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Nick Feamster</a:t>
            </a:r>
            <a:br>
              <a:rPr lang="en-US" dirty="0" smtClean="0"/>
            </a:br>
            <a:r>
              <a:rPr lang="en-US" dirty="0" smtClean="0"/>
              <a:t>Princeton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97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0"/>
            <a:ext cx="33385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5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72" y="207644"/>
            <a:ext cx="8991600" cy="857250"/>
          </a:xfrm>
        </p:spPr>
        <p:txBody>
          <a:bodyPr/>
          <a:lstStyle/>
          <a:p>
            <a:r>
              <a:rPr lang="en-US" dirty="0" smtClean="0"/>
              <a:t>Bobble: </a:t>
            </a:r>
            <a:r>
              <a:rPr lang="en-US" dirty="0" smtClean="0"/>
              <a:t>Measuring Filter Bubbles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74" y="922183"/>
            <a:ext cx="6801661" cy="3394472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333399"/>
                </a:solidFill>
              </a:rPr>
              <a:t>Execute query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As different users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/>
              <a:t>D</a:t>
            </a:r>
            <a:r>
              <a:rPr lang="en-US" dirty="0" smtClean="0"/>
              <a:t>ifferent vantage points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With different history (e.g., cookies)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333399"/>
                </a:solidFill>
              </a:rPr>
              <a:t>Compare differences</a:t>
            </a:r>
            <a:r>
              <a:rPr lang="en-US" dirty="0" smtClean="0"/>
              <a:t> in results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What shows up on the first page?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Where does it show up?</a:t>
            </a:r>
          </a:p>
          <a:p>
            <a:pPr marL="685800" lvl="2" indent="-285750">
              <a:buFont typeface="Arial"/>
              <a:buChar char="•"/>
            </a:pPr>
            <a:r>
              <a:rPr lang="en-US" dirty="0" smtClean="0"/>
              <a:t>When it doesn’t appear, what are the possible explanations?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297" y="900114"/>
            <a:ext cx="4763538" cy="13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7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30" y="1625107"/>
            <a:ext cx="5369838" cy="17373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Happens for News, Too…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3282353"/>
            <a:ext cx="8229600" cy="1312270"/>
          </a:xfrm>
        </p:spPr>
        <p:txBody>
          <a:bodyPr/>
          <a:lstStyle/>
          <a:p>
            <a:r>
              <a:rPr lang="en-US" sz="2400" dirty="0" smtClean="0"/>
              <a:t>20% of news sources responsible for 80% of articles</a:t>
            </a:r>
          </a:p>
          <a:p>
            <a:r>
              <a:rPr lang="en-US" sz="2400" dirty="0" smtClean="0"/>
              <a:t>Local sources ranked higher</a:t>
            </a:r>
          </a:p>
          <a:p>
            <a:r>
              <a:rPr lang="en-US" sz="2400" dirty="0" smtClean="0"/>
              <a:t>8,000 queries returned a result in one country but zero results in at least one other country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014" y="1075135"/>
            <a:ext cx="6037985" cy="7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6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Inputs: Pollution </a:t>
            </a:r>
            <a:r>
              <a:rPr lang="en-US" dirty="0" smtClean="0"/>
              <a:t>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49" y="1264209"/>
            <a:ext cx="7547031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1F497D"/>
                </a:solidFill>
              </a:rPr>
              <a:t>Take This Personally: Pollution Attacks on Personalized </a:t>
            </a:r>
            <a:r>
              <a:rPr lang="en-US" sz="1400" b="1" dirty="0" smtClean="0">
                <a:solidFill>
                  <a:srgbClr val="1F497D"/>
                </a:solidFill>
              </a:rPr>
              <a:t>Services. </a:t>
            </a:r>
            <a:r>
              <a:rPr lang="en-US" sz="1400" dirty="0" smtClean="0"/>
              <a:t>X</a:t>
            </a:r>
            <a:r>
              <a:rPr lang="en-US" sz="1400" dirty="0"/>
              <a:t>. Xing, W. Ming, D. </a:t>
            </a:r>
            <a:r>
              <a:rPr lang="en-US" sz="1400" dirty="0" err="1"/>
              <a:t>Doozan</a:t>
            </a:r>
            <a:r>
              <a:rPr lang="en-US" sz="1400" dirty="0"/>
              <a:t>, A. </a:t>
            </a:r>
            <a:r>
              <a:rPr lang="en-US" sz="1400" dirty="0" err="1"/>
              <a:t>Snoeren</a:t>
            </a:r>
            <a:r>
              <a:rPr lang="en-US" sz="1400" dirty="0"/>
              <a:t>, N. Feamster, W. </a:t>
            </a:r>
            <a:r>
              <a:rPr lang="en-US" sz="1400" dirty="0" smtClean="0"/>
              <a:t>Lee.  In </a:t>
            </a:r>
            <a:r>
              <a:rPr lang="en-US" sz="1400" i="1" dirty="0"/>
              <a:t>USENIX Security Symposium</a:t>
            </a:r>
            <a:r>
              <a:rPr lang="en-US" sz="1400" dirty="0"/>
              <a:t>, 2013</a:t>
            </a:r>
            <a:r>
              <a:rPr lang="en-US" sz="1400" dirty="0" smtClean="0"/>
              <a:t>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6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Automated filtering</a:t>
            </a:r>
          </a:p>
          <a:p>
            <a:pPr lvl="1"/>
            <a:r>
              <a:rPr lang="en-US" dirty="0" smtClean="0"/>
              <a:t>Propaganda and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4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186"/>
            <a:ext cx="4896181" cy="1615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6" y="2582657"/>
            <a:ext cx="4791585" cy="1292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72" y="1615169"/>
            <a:ext cx="4657909" cy="1060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6" y="3819376"/>
            <a:ext cx="4638579" cy="113276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7100" y="34261"/>
            <a:ext cx="8991600" cy="585488"/>
          </a:xfrm>
        </p:spPr>
        <p:txBody>
          <a:bodyPr/>
          <a:lstStyle/>
          <a:p>
            <a:r>
              <a:rPr lang="en-US" sz="3600" dirty="0" smtClean="0"/>
              <a:t>Filtering </a:t>
            </a:r>
            <a:r>
              <a:rPr lang="en-US" sz="3600" dirty="0" smtClean="0"/>
              <a:t>“Unwanted Content”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17493" y="887536"/>
            <a:ext cx="2149729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Email Spam (2009)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17492" y="1837053"/>
            <a:ext cx="3350823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Web-based Malware (2010)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7493" y="3022358"/>
            <a:ext cx="3565030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Bulletproof Web Hosting (2015)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2684" y="4177061"/>
            <a:ext cx="4031698" cy="369332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Early Detection of DNS Abuse (2016)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8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29" y="1865734"/>
            <a:ext cx="8763000" cy="857250"/>
          </a:xfrm>
        </p:spPr>
        <p:txBody>
          <a:bodyPr/>
          <a:lstStyle/>
          <a:p>
            <a:pPr algn="ctr"/>
            <a:r>
              <a:rPr lang="en-US" dirty="0" smtClean="0"/>
              <a:t>Filtering “unwanted content” is nothing but goodness, right…</a:t>
            </a:r>
            <a:r>
              <a:rPr lang="en-US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1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9" y="1075135"/>
            <a:ext cx="4052504" cy="301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Filtering and Speech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160" y="2446880"/>
            <a:ext cx="6109240" cy="26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96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553"/>
            <a:ext cx="5820074" cy="2200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878" y="0"/>
            <a:ext cx="4216829" cy="51458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375" y="125503"/>
            <a:ext cx="2355272" cy="8600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76" y="3542492"/>
            <a:ext cx="3303908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Centralization of Internet content platforms is exacerbating takedown risk.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33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content moderation is harder than the “old” problems.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581"/>
            <a:ext cx="8229600" cy="2106032"/>
          </a:xfrm>
        </p:spPr>
        <p:txBody>
          <a:bodyPr/>
          <a:lstStyle/>
          <a:p>
            <a:r>
              <a:rPr lang="en-US" dirty="0" smtClean="0"/>
              <a:t>Offending content is infinite</a:t>
            </a:r>
          </a:p>
          <a:p>
            <a:r>
              <a:rPr lang="en-US" dirty="0" smtClean="0"/>
              <a:t>Context is absent</a:t>
            </a:r>
          </a:p>
          <a:p>
            <a:r>
              <a:rPr lang="en-US" dirty="0" smtClean="0"/>
              <a:t>Fair use?</a:t>
            </a:r>
          </a:p>
          <a:p>
            <a:r>
              <a:rPr lang="en-US" dirty="0" smtClean="0"/>
              <a:t>Parody?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39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/>
              <a:t>Who gets to speak?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of Internet </a:t>
            </a:r>
            <a:r>
              <a:rPr lang="en-US" b="1" dirty="0" smtClean="0"/>
              <a:t>protocols</a:t>
            </a:r>
          </a:p>
          <a:p>
            <a:pPr lvl="1"/>
            <a:r>
              <a:rPr lang="en-US" dirty="0" smtClean="0"/>
              <a:t>HTTP, TCP/IP, DNS</a:t>
            </a:r>
          </a:p>
          <a:p>
            <a:pPr lvl="1"/>
            <a:r>
              <a:rPr lang="en-US" dirty="0" smtClean="0"/>
              <a:t>Circumvention tools (e.g., 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02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dirty="0" smtClean="0"/>
              <a:t>Automated filtering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Propaganda and bots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74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5979"/>
            <a:ext cx="4944165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Detecting “Propaganda”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354" y="1497890"/>
            <a:ext cx="4590703" cy="2356190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Higher fraction of </a:t>
            </a:r>
            <a:r>
              <a:rPr lang="en-US" sz="2400" dirty="0" err="1" smtClean="0"/>
              <a:t>retweets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More </a:t>
            </a:r>
            <a:r>
              <a:rPr lang="en-US" sz="2400" dirty="0" err="1" smtClean="0"/>
              <a:t>bursty</a:t>
            </a:r>
            <a:r>
              <a:rPr lang="en-US" sz="2400" dirty="0" smtClean="0"/>
              <a:t> tweeting volumes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Higher daily volumes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Quick </a:t>
            </a:r>
            <a:r>
              <a:rPr lang="en-US" sz="2400" dirty="0" err="1" smtClean="0"/>
              <a:t>retweeting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4278314"/>
            <a:ext cx="4527550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#bias</a:t>
            </a:r>
            <a:r>
              <a:rPr lang="en-US" sz="1200" dirty="0"/>
              <a:t>: Measuring the Tweeting Behavior of Propagandists</a:t>
            </a:r>
          </a:p>
          <a:p>
            <a:r>
              <a:rPr lang="en-US" sz="1200" dirty="0"/>
              <a:t>by </a:t>
            </a:r>
            <a:r>
              <a:rPr lang="en-US" sz="1200" dirty="0" err="1"/>
              <a:t>Cristian</a:t>
            </a:r>
            <a:r>
              <a:rPr lang="en-US" sz="1200" dirty="0"/>
              <a:t> </a:t>
            </a:r>
            <a:r>
              <a:rPr lang="en-US" sz="1200" dirty="0" err="1"/>
              <a:t>Lumezanu</a:t>
            </a:r>
            <a:r>
              <a:rPr lang="en-US" sz="1200" dirty="0"/>
              <a:t>, Nick Feamster, and Hans Klein.</a:t>
            </a:r>
          </a:p>
          <a:p>
            <a:r>
              <a:rPr lang="en-US" sz="1200" dirty="0"/>
              <a:t>In the </a:t>
            </a:r>
            <a:r>
              <a:rPr lang="en-US" sz="1200" i="1" dirty="0"/>
              <a:t>Sixth International AAAI Conference on Weblogs and Social </a:t>
            </a:r>
            <a:r>
              <a:rPr lang="en-US" sz="1200" i="1" dirty="0" smtClean="0"/>
              <a:t>Media (ICWSM)</a:t>
            </a:r>
            <a:r>
              <a:rPr lang="en-US" sz="1200" dirty="0" smtClean="0"/>
              <a:t>, </a:t>
            </a:r>
            <a:r>
              <a:rPr lang="en-US" sz="1200" dirty="0"/>
              <a:t>2012.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15" y="350154"/>
            <a:ext cx="4673585" cy="12810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6089" y="76419"/>
            <a:ext cx="189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Nevada Senate Race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367" y="2636269"/>
            <a:ext cx="4302291" cy="11281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730900" y="2314292"/>
            <a:ext cx="1791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Debt Ceiling 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9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Online </a:t>
            </a:r>
            <a:r>
              <a:rPr lang="en-US" sz="3600" dirty="0" smtClean="0"/>
              <a:t>Expression:</a:t>
            </a:r>
            <a:br>
              <a:rPr lang="en-US" sz="3600" dirty="0" smtClean="0"/>
            </a:br>
            <a:r>
              <a:rPr lang="en-US" sz="3600" dirty="0" smtClean="0"/>
              <a:t>Looking Ahead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399" y="1200151"/>
            <a:ext cx="8913185" cy="3394472"/>
          </a:xfrm>
        </p:spPr>
        <p:txBody>
          <a:bodyPr/>
          <a:lstStyle/>
          <a:p>
            <a:r>
              <a:rPr lang="en-US" b="1" dirty="0" smtClean="0"/>
              <a:t>Technology:</a:t>
            </a:r>
            <a:r>
              <a:rPr lang="en-US" dirty="0" smtClean="0"/>
              <a:t> What are capabilities, limitations?</a:t>
            </a:r>
          </a:p>
          <a:p>
            <a:pPr lvl="1"/>
            <a:r>
              <a:rPr lang="en-US" dirty="0" smtClean="0"/>
              <a:t>Understanding/mitigating bad inputs to personalization</a:t>
            </a:r>
          </a:p>
          <a:p>
            <a:pPr lvl="1"/>
            <a:r>
              <a:rPr lang="en-US" dirty="0" smtClean="0"/>
              <a:t>Understanding/pushing the limits of automated filtering</a:t>
            </a:r>
          </a:p>
          <a:p>
            <a:pPr lvl="1"/>
            <a:r>
              <a:rPr lang="en-US" dirty="0" smtClean="0"/>
              <a:t>Observing and auditing the platforms</a:t>
            </a:r>
          </a:p>
          <a:p>
            <a:pPr lvl="1"/>
            <a:endParaRPr lang="en-US" dirty="0"/>
          </a:p>
          <a:p>
            <a:r>
              <a:rPr lang="en-US" b="1" dirty="0" smtClean="0"/>
              <a:t>Policy:</a:t>
            </a:r>
            <a:r>
              <a:rPr lang="en-US" dirty="0" smtClean="0"/>
              <a:t> What can/should be required?</a:t>
            </a:r>
          </a:p>
          <a:p>
            <a:pPr lvl="1"/>
            <a:r>
              <a:rPr lang="en-US" dirty="0" smtClean="0"/>
              <a:t>Of content providers?</a:t>
            </a:r>
          </a:p>
          <a:p>
            <a:pPr lvl="1"/>
            <a:r>
              <a:rPr lang="en-US" dirty="0" smtClean="0"/>
              <a:t>Of platforms and intermediaries?</a:t>
            </a:r>
          </a:p>
        </p:txBody>
      </p:sp>
    </p:spTree>
    <p:extLst>
      <p:ext uri="{BB962C8B-B14F-4D97-AF65-F5344CB8AC3E}">
        <p14:creationId xmlns:p14="http://schemas.microsoft.com/office/powerpoint/2010/main" val="79739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79201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27191" y="21217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Censorship </a:t>
            </a:r>
            <a:r>
              <a:rPr lang="en-US" dirty="0" smtClean="0"/>
              <a:t>M</a:t>
            </a:r>
            <a:r>
              <a:rPr lang="en" dirty="0" smtClean="0"/>
              <a:t>easurement </a:t>
            </a:r>
            <a:r>
              <a:rPr lang="en-US" dirty="0"/>
              <a:t>T</a:t>
            </a:r>
            <a:r>
              <a:rPr lang="en" dirty="0" smtClean="0"/>
              <a:t>oday</a:t>
            </a:r>
            <a:endParaRPr lang="en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1" y="1327261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Shape 82"/>
          <p:cNvGrpSpPr/>
          <p:nvPr/>
        </p:nvGrpSpPr>
        <p:grpSpPr>
          <a:xfrm>
            <a:off x="2570102" y="2141527"/>
            <a:ext cx="3578999" cy="1908000"/>
            <a:chOff x="2570100" y="2141527"/>
            <a:chExt cx="3578999" cy="1908000"/>
          </a:xfrm>
        </p:grpSpPr>
        <p:cxnSp>
          <p:nvCxnSpPr>
            <p:cNvPr id="83" name="Shape 83"/>
            <p:cNvCxnSpPr/>
            <p:nvPr/>
          </p:nvCxnSpPr>
          <p:spPr>
            <a:xfrm flipH="1">
              <a:off x="2570100" y="2444500"/>
              <a:ext cx="3578999" cy="1433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84" name="Shape 84"/>
            <p:cNvSpPr txBox="1"/>
            <p:nvPr/>
          </p:nvSpPr>
          <p:spPr>
            <a:xfrm rot="-1322908">
              <a:off x="2886668" y="2681079"/>
              <a:ext cx="3036035" cy="82889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measurement software</a:t>
              </a:r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899302" y="1103923"/>
            <a:ext cx="2008499" cy="1265894"/>
            <a:chOff x="6660850" y="991700"/>
            <a:chExt cx="2008499" cy="1265894"/>
          </a:xfrm>
        </p:grpSpPr>
        <p:pic>
          <p:nvPicPr>
            <p:cNvPr id="86" name="Shape 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Shape 87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88" name="Shape 88"/>
          <p:cNvGrpSpPr/>
          <p:nvPr/>
        </p:nvGrpSpPr>
        <p:grpSpPr>
          <a:xfrm rot="-562879">
            <a:off x="2302358" y="630675"/>
            <a:ext cx="3967697" cy="1186793"/>
            <a:chOff x="2015400" y="2188351"/>
            <a:chExt cx="3967800" cy="1186823"/>
          </a:xfrm>
        </p:grpSpPr>
        <p:cxnSp>
          <p:nvCxnSpPr>
            <p:cNvPr id="89" name="Shape 89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90" name="Shape 90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grpSp>
        <p:nvGrpSpPr>
          <p:cNvPr id="91" name="Shape 91"/>
          <p:cNvGrpSpPr/>
          <p:nvPr/>
        </p:nvGrpSpPr>
        <p:grpSpPr>
          <a:xfrm>
            <a:off x="846527" y="3306184"/>
            <a:ext cx="2008499" cy="1540496"/>
            <a:chOff x="581500" y="2211223"/>
            <a:chExt cx="2008499" cy="1540496"/>
          </a:xfrm>
        </p:grpSpPr>
        <p:grpSp>
          <p:nvGrpSpPr>
            <p:cNvPr id="92" name="Shape 92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93" name="Shape 9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4" name="Shape 94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95" name="Shape 9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Shape 9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Shape 97"/>
          <p:cNvGrpSpPr/>
          <p:nvPr/>
        </p:nvGrpSpPr>
        <p:grpSpPr>
          <a:xfrm>
            <a:off x="2676300" y="4161786"/>
            <a:ext cx="3087300" cy="433499"/>
            <a:chOff x="2676300" y="4161785"/>
            <a:chExt cx="3087300" cy="433499"/>
          </a:xfrm>
        </p:grpSpPr>
        <p:cxnSp>
          <p:nvCxnSpPr>
            <p:cNvPr id="98" name="Shape 98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99" name="Shape 99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00" name="Shape 100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01" name="Shape 101"/>
          <p:cNvGrpSpPr/>
          <p:nvPr/>
        </p:nvGrpSpPr>
        <p:grpSpPr>
          <a:xfrm>
            <a:off x="3107075" y="3828685"/>
            <a:ext cx="1596300" cy="1174088"/>
            <a:chOff x="147512" y="3566450"/>
            <a:chExt cx="1596300" cy="1174088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6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04" name="Shape 104"/>
          <p:cNvGrpSpPr/>
          <p:nvPr/>
        </p:nvGrpSpPr>
        <p:grpSpPr>
          <a:xfrm>
            <a:off x="4955425" y="3828665"/>
            <a:ext cx="2501400" cy="1684385"/>
            <a:chOff x="5336425" y="3676264"/>
            <a:chExt cx="2501400" cy="1684385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171592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23551" y="990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 dirty="0"/>
              <a:t>Encore: Measure </a:t>
            </a:r>
            <a:r>
              <a:rPr lang="en-US" sz="3200" dirty="0"/>
              <a:t>U</a:t>
            </a:r>
            <a:r>
              <a:rPr lang="en" sz="3200" dirty="0" smtClean="0"/>
              <a:t>sing </a:t>
            </a:r>
            <a:r>
              <a:rPr lang="en" sz="3200" dirty="0"/>
              <a:t>Web </a:t>
            </a:r>
            <a:r>
              <a:rPr lang="en-US" sz="3200" dirty="0" smtClean="0"/>
              <a:t>B</a:t>
            </a:r>
            <a:r>
              <a:rPr lang="en" sz="3200" dirty="0" smtClean="0"/>
              <a:t>rowsers</a:t>
            </a:r>
            <a:endParaRPr lang="en" sz="3200" dirty="0"/>
          </a:p>
        </p:txBody>
      </p:sp>
      <p:sp>
        <p:nvSpPr>
          <p:cNvPr id="115" name="Shape 115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2590001" y="1327261"/>
            <a:ext cx="3606849" cy="3606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Shape 116"/>
          <p:cNvGrpSpPr/>
          <p:nvPr/>
        </p:nvGrpSpPr>
        <p:grpSpPr>
          <a:xfrm>
            <a:off x="4955425" y="3828665"/>
            <a:ext cx="2501400" cy="1684385"/>
            <a:chOff x="5336425" y="3676264"/>
            <a:chExt cx="2501400" cy="1684385"/>
          </a:xfrm>
        </p:grpSpPr>
        <p:pic>
          <p:nvPicPr>
            <p:cNvPr id="117" name="Shape 1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208825" y="367626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Shape 118"/>
            <p:cNvSpPr txBox="1"/>
            <p:nvPr/>
          </p:nvSpPr>
          <p:spPr>
            <a:xfrm>
              <a:off x="5336425" y="4503250"/>
              <a:ext cx="2501400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service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899302" y="1103923"/>
            <a:ext cx="2008499" cy="1265894"/>
            <a:chOff x="6660850" y="991700"/>
            <a:chExt cx="2008499" cy="1265894"/>
          </a:xfrm>
        </p:grpSpPr>
        <p:pic>
          <p:nvPicPr>
            <p:cNvPr id="120" name="Shape 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9275" y="991700"/>
              <a:ext cx="691642" cy="857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660850" y="1730194"/>
              <a:ext cx="2008499" cy="527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Researcher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846527" y="3306184"/>
            <a:ext cx="2008499" cy="1540496"/>
            <a:chOff x="581500" y="2211223"/>
            <a:chExt cx="2008499" cy="1540496"/>
          </a:xfrm>
        </p:grpSpPr>
        <p:grpSp>
          <p:nvGrpSpPr>
            <p:cNvPr id="123" name="Shape 123"/>
            <p:cNvGrpSpPr/>
            <p:nvPr/>
          </p:nvGrpSpPr>
          <p:grpSpPr>
            <a:xfrm>
              <a:off x="581500" y="2211223"/>
              <a:ext cx="2008499" cy="1540496"/>
              <a:chOff x="524875" y="2232385"/>
              <a:chExt cx="2008499" cy="1540496"/>
            </a:xfrm>
          </p:grpSpPr>
          <p:pic>
            <p:nvPicPr>
              <p:cNvPr id="124" name="Shape 12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1059553" y="2232385"/>
                <a:ext cx="691799" cy="860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5" name="Shape 125"/>
              <p:cNvSpPr txBox="1"/>
              <p:nvPr/>
            </p:nvSpPr>
            <p:spPr>
              <a:xfrm>
                <a:off x="524875" y="3245481"/>
                <a:ext cx="2008499" cy="527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2400">
                    <a:latin typeface="Calibri"/>
                    <a:ea typeface="Calibri"/>
                    <a:cs typeface="Calibri"/>
                    <a:sym typeface="Calibri"/>
                  </a:rPr>
                  <a:t>Vantage points</a:t>
                </a:r>
              </a:p>
            </p:txBody>
          </p:sp>
        </p:grpSp>
        <p:pic>
          <p:nvPicPr>
            <p:cNvPr id="126" name="Shape 12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8578" y="23636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Shape 12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0978" y="2516023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" name="Shape 128"/>
          <p:cNvGrpSpPr/>
          <p:nvPr/>
        </p:nvGrpSpPr>
        <p:grpSpPr>
          <a:xfrm>
            <a:off x="2676300" y="4161786"/>
            <a:ext cx="3087300" cy="433499"/>
            <a:chOff x="2676300" y="4161785"/>
            <a:chExt cx="3087300" cy="433499"/>
          </a:xfrm>
        </p:grpSpPr>
        <p:cxnSp>
          <p:nvCxnSpPr>
            <p:cNvPr id="129" name="Shape 129"/>
            <p:cNvCxnSpPr/>
            <p:nvPr/>
          </p:nvCxnSpPr>
          <p:spPr>
            <a:xfrm>
              <a:off x="2676300" y="41617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0" name="Shape 130"/>
            <p:cNvCxnSpPr/>
            <p:nvPr/>
          </p:nvCxnSpPr>
          <p:spPr>
            <a:xfrm>
              <a:off x="2828700" y="43141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131" name="Shape 131"/>
            <p:cNvCxnSpPr/>
            <p:nvPr/>
          </p:nvCxnSpPr>
          <p:spPr>
            <a:xfrm>
              <a:off x="2981100" y="4466585"/>
              <a:ext cx="2782500" cy="1286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32" name="Shape 132"/>
          <p:cNvGrpSpPr/>
          <p:nvPr/>
        </p:nvGrpSpPr>
        <p:grpSpPr>
          <a:xfrm>
            <a:off x="6244652" y="2410378"/>
            <a:ext cx="2008499" cy="1684375"/>
            <a:chOff x="5551925" y="3527299"/>
            <a:chExt cx="2008499" cy="1684375"/>
          </a:xfrm>
        </p:grpSpPr>
        <p:pic>
          <p:nvPicPr>
            <p:cNvPr id="133" name="Shape 1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77875" y="3527299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5551925" y="4354275"/>
              <a:ext cx="2008499" cy="857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Volunteer Web site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3107075" y="3828685"/>
            <a:ext cx="1596300" cy="1174088"/>
            <a:chOff x="147512" y="3566450"/>
            <a:chExt cx="1596300" cy="1174088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7">
              <a:alphaModFix/>
            </a:blip>
            <a:srcRect l="19178"/>
            <a:stretch/>
          </p:blipFill>
          <p:spPr>
            <a:xfrm>
              <a:off x="507962" y="3566450"/>
              <a:ext cx="875399" cy="8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147512" y="4285438"/>
              <a:ext cx="1596300" cy="4551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6961800" y="500729"/>
            <a:ext cx="2126700" cy="3078299"/>
            <a:chOff x="6961800" y="500728"/>
            <a:chExt cx="2126700" cy="3078299"/>
          </a:xfrm>
        </p:grpSpPr>
        <p:sp>
          <p:nvSpPr>
            <p:cNvPr id="139" name="Shape 139"/>
            <p:cNvSpPr txBox="1"/>
            <p:nvPr/>
          </p:nvSpPr>
          <p:spPr>
            <a:xfrm rot="3765531">
              <a:off x="6507246" y="1625418"/>
              <a:ext cx="3035807" cy="82892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Custom software</a:t>
              </a:r>
            </a:p>
          </p:txBody>
        </p:sp>
        <p:cxnSp>
          <p:nvCxnSpPr>
            <p:cNvPr id="140" name="Shape 140"/>
            <p:cNvCxnSpPr>
              <a:stCxn id="120" idx="3"/>
              <a:endCxn id="133" idx="3"/>
            </p:cNvCxnSpPr>
            <p:nvPr/>
          </p:nvCxnSpPr>
          <p:spPr>
            <a:xfrm>
              <a:off x="7249367" y="1532623"/>
              <a:ext cx="377700" cy="1331700"/>
            </a:xfrm>
            <a:prstGeom prst="curvedConnector3">
              <a:avLst>
                <a:gd name="adj1" fmla="val 163081"/>
              </a:avLst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141" name="Shape 141"/>
          <p:cNvGrpSpPr/>
          <p:nvPr/>
        </p:nvGrpSpPr>
        <p:grpSpPr>
          <a:xfrm>
            <a:off x="2486949" y="2600619"/>
            <a:ext cx="4214100" cy="1167900"/>
            <a:chOff x="2486949" y="2600619"/>
            <a:chExt cx="4214100" cy="1167900"/>
          </a:xfrm>
        </p:grpSpPr>
        <p:cxnSp>
          <p:nvCxnSpPr>
            <p:cNvPr id="142" name="Shape 142"/>
            <p:cNvCxnSpPr/>
            <p:nvPr/>
          </p:nvCxnSpPr>
          <p:spPr>
            <a:xfrm flipH="1">
              <a:off x="2486949" y="3042625"/>
              <a:ext cx="4214100" cy="442799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143" name="Shape 143"/>
            <p:cNvSpPr txBox="1"/>
            <p:nvPr/>
          </p:nvSpPr>
          <p:spPr>
            <a:xfrm rot="-390802">
              <a:off x="3240610" y="2770151"/>
              <a:ext cx="3036096" cy="82883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Instrumented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</a:p>
          </p:txBody>
        </p:sp>
      </p:grpSp>
      <p:sp>
        <p:nvSpPr>
          <p:cNvPr id="144" name="Shape 144"/>
          <p:cNvSpPr/>
          <p:nvPr/>
        </p:nvSpPr>
        <p:spPr>
          <a:xfrm rot="-522183">
            <a:off x="2348579" y="2415594"/>
            <a:ext cx="4819795" cy="216631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Every Web browser is a potential vantage point</a:t>
            </a:r>
          </a:p>
        </p:txBody>
      </p:sp>
      <p:grpSp>
        <p:nvGrpSpPr>
          <p:cNvPr id="145" name="Shape 145"/>
          <p:cNvGrpSpPr/>
          <p:nvPr/>
        </p:nvGrpSpPr>
        <p:grpSpPr>
          <a:xfrm rot="-562879">
            <a:off x="2302358" y="630675"/>
            <a:ext cx="3967697" cy="1186793"/>
            <a:chOff x="2015400" y="2188351"/>
            <a:chExt cx="3967800" cy="1186823"/>
          </a:xfrm>
        </p:grpSpPr>
        <p:cxnSp>
          <p:nvCxnSpPr>
            <p:cNvPr id="146" name="Shape 146"/>
            <p:cNvCxnSpPr/>
            <p:nvPr/>
          </p:nvCxnSpPr>
          <p:spPr>
            <a:xfrm>
              <a:off x="2015400" y="2640175"/>
              <a:ext cx="3967800" cy="7350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sp>
          <p:nvSpPr>
            <p:cNvPr id="147" name="Shape 147"/>
            <p:cNvSpPr txBox="1"/>
            <p:nvPr/>
          </p:nvSpPr>
          <p:spPr>
            <a:xfrm rot="630925">
              <a:off x="2104885" y="2532954"/>
              <a:ext cx="3818630" cy="45919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Anecdote</a:t>
              </a: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(Twitter censored in Iran)</a:t>
              </a:r>
            </a:p>
          </p:txBody>
        </p:sp>
      </p:grpSp>
      <p:sp>
        <p:nvSpPr>
          <p:cNvPr id="148" name="Shape 148"/>
          <p:cNvSpPr/>
          <p:nvPr/>
        </p:nvSpPr>
        <p:spPr>
          <a:xfrm>
            <a:off x="440224" y="2902173"/>
            <a:ext cx="7805399" cy="2100600"/>
          </a:xfrm>
          <a:prstGeom prst="wedgeRoundRectCallout">
            <a:avLst>
              <a:gd name="adj1" fmla="val 46089"/>
              <a:gd name="adj2" fmla="val -101045"/>
              <a:gd name="adj3" fmla="val 0"/>
            </a:avLst>
          </a:prstGeom>
          <a:solidFill>
            <a:srgbClr val="FFF2C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&lt;iframe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src="//</a:t>
            </a:r>
            <a:r>
              <a:rPr lang="en" sz="2400" dirty="0" smtClean="0">
                <a:latin typeface="Consolas"/>
                <a:ea typeface="Consolas"/>
                <a:cs typeface="Consolas"/>
                <a:sym typeface="Consolas"/>
              </a:rPr>
              <a:t>encore</a:t>
            </a:r>
            <a:r>
              <a:rPr lang="en-US" sz="2400" dirty="0" err="1" smtClean="0">
                <a:latin typeface="Consolas"/>
                <a:ea typeface="Consolas"/>
                <a:cs typeface="Consolas"/>
                <a:sym typeface="Consolas"/>
              </a:rPr>
              <a:t>enco.re</a:t>
            </a:r>
            <a:r>
              <a:rPr lang="en" sz="2400" dirty="0" smtClean="0">
                <a:latin typeface="Consolas"/>
                <a:ea typeface="Consolas"/>
                <a:cs typeface="Consolas"/>
                <a:sym typeface="Consolas"/>
              </a:rPr>
              <a:t>/task.html</a:t>
            </a: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width="0" height="0"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  style="display: none"&gt;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latin typeface="Consolas"/>
                <a:ea typeface="Consolas"/>
                <a:cs typeface="Consolas"/>
                <a:sym typeface="Consolas"/>
              </a:rPr>
              <a:t>&lt;/iframe&gt;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8234" y="0"/>
            <a:ext cx="1065766" cy="14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48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How Encore </a:t>
            </a:r>
            <a:r>
              <a:rPr lang="en-US" dirty="0" smtClean="0"/>
              <a:t>W</a:t>
            </a:r>
            <a:r>
              <a:rPr lang="en" dirty="0" smtClean="0"/>
              <a:t>orks</a:t>
            </a:r>
            <a:endParaRPr lang="en" dirty="0"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855679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grpSp>
        <p:nvGrpSpPr>
          <p:cNvPr id="229" name="Shape 229"/>
          <p:cNvGrpSpPr/>
          <p:nvPr/>
        </p:nvGrpSpPr>
        <p:grpSpPr>
          <a:xfrm>
            <a:off x="5690593" y="331581"/>
            <a:ext cx="3414899" cy="1784096"/>
            <a:chOff x="5690825" y="889853"/>
            <a:chExt cx="3414899" cy="1784096"/>
          </a:xfrm>
        </p:grpSpPr>
        <p:pic>
          <p:nvPicPr>
            <p:cNvPr id="230" name="Shape 2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92425" y="1299828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" name="Shape 231"/>
            <p:cNvSpPr txBox="1"/>
            <p:nvPr/>
          </p:nvSpPr>
          <p:spPr>
            <a:xfrm>
              <a:off x="6169825" y="889853"/>
              <a:ext cx="24017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 Web site</a:t>
              </a:r>
            </a:p>
          </p:txBody>
        </p:sp>
        <p:sp>
          <p:nvSpPr>
            <p:cNvPr id="232" name="Shape 232"/>
            <p:cNvSpPr txBox="1"/>
            <p:nvPr/>
          </p:nvSpPr>
          <p:spPr>
            <a:xfrm>
              <a:off x="5690825" y="2207750"/>
              <a:ext cx="3414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</a:t>
              </a:r>
              <a:r>
                <a:rPr lang="en" sz="24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://</a:t>
              </a:r>
              <a:r>
                <a:rPr lang="en-US" sz="2400" b="0" i="0" u="none" strike="noStrike" cap="none" baseline="0" dirty="0" err="1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encoreenco.re</a:t>
              </a:r>
              <a:endPara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65271" y="1327852"/>
            <a:ext cx="2763599" cy="1906800"/>
            <a:chOff x="265503" y="1886125"/>
            <a:chExt cx="2763599" cy="1906800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01403" y="2308572"/>
              <a:ext cx="691799" cy="86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41653" y="1886125"/>
              <a:ext cx="22113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Vantage point</a:t>
              </a:r>
            </a:p>
          </p:txBody>
        </p:sp>
        <p:sp>
          <p:nvSpPr>
            <p:cNvPr id="236" name="Shape 236"/>
            <p:cNvSpPr txBox="1"/>
            <p:nvPr/>
          </p:nvSpPr>
          <p:spPr>
            <a:xfrm>
              <a:off x="265503" y="3169525"/>
              <a:ext cx="2763599" cy="6234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browser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Iran</a:t>
              </a:r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5690593" y="2594003"/>
            <a:ext cx="3098099" cy="1617125"/>
            <a:chOff x="5690825" y="3152275"/>
            <a:chExt cx="3098099" cy="1617125"/>
          </a:xfrm>
        </p:grpSpPr>
        <p:pic>
          <p:nvPicPr>
            <p:cNvPr id="238" name="Shape 2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61575" y="3574724"/>
              <a:ext cx="756600" cy="907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Shape 239"/>
            <p:cNvSpPr txBox="1"/>
            <p:nvPr/>
          </p:nvSpPr>
          <p:spPr>
            <a:xfrm>
              <a:off x="5763875" y="3152275"/>
              <a:ext cx="2952000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Measurement target</a:t>
              </a:r>
            </a:p>
          </p:txBody>
        </p:sp>
        <p:sp>
          <p:nvSpPr>
            <p:cNvPr id="240" name="Shape 240"/>
            <p:cNvSpPr txBox="1"/>
            <p:nvPr/>
          </p:nvSpPr>
          <p:spPr>
            <a:xfrm>
              <a:off x="5690825" y="4423200"/>
              <a:ext cx="3098099" cy="34620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.com</a:t>
              </a:r>
            </a:p>
          </p:txBody>
        </p:sp>
      </p:grpSp>
      <p:sp>
        <p:nvSpPr>
          <p:cNvPr id="241" name="Shape 241"/>
          <p:cNvSpPr/>
          <p:nvPr/>
        </p:nvSpPr>
        <p:spPr>
          <a:xfrm>
            <a:off x="2984094" y="1264971"/>
            <a:ext cx="2865024" cy="2194776"/>
          </a:xfrm>
          <a:prstGeom prst="cloud">
            <a:avLst/>
          </a:prstGeom>
          <a:solidFill>
            <a:srgbClr val="EFEFEF"/>
          </a:solidFill>
          <a:ln w="12700" cap="flat" cmpd="sng">
            <a:solidFill>
              <a:schemeClr val="accent3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Shape 242"/>
          <p:cNvGrpSpPr/>
          <p:nvPr/>
        </p:nvGrpSpPr>
        <p:grpSpPr>
          <a:xfrm>
            <a:off x="2616081" y="2210373"/>
            <a:ext cx="3645300" cy="1424966"/>
            <a:chOff x="2616315" y="2768645"/>
            <a:chExt cx="3645300" cy="1424966"/>
          </a:xfrm>
        </p:grpSpPr>
        <p:cxnSp>
          <p:nvCxnSpPr>
            <p:cNvPr id="243" name="Shape 243"/>
            <p:cNvCxnSpPr/>
            <p:nvPr/>
          </p:nvCxnSpPr>
          <p:spPr>
            <a:xfrm>
              <a:off x="2616315" y="3125912"/>
              <a:ext cx="3645300" cy="10676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4" name="Shape 244"/>
            <p:cNvSpPr txBox="1"/>
            <p:nvPr/>
          </p:nvSpPr>
          <p:spPr>
            <a:xfrm rot="963277">
              <a:off x="2805485" y="3097835"/>
              <a:ext cx="2421231" cy="285120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Cross-origin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GET /favicon.ico</a:t>
              </a:r>
            </a:p>
          </p:txBody>
        </p:sp>
      </p:grpSp>
      <p:grpSp>
        <p:nvGrpSpPr>
          <p:cNvPr id="245" name="Shape 245"/>
          <p:cNvGrpSpPr/>
          <p:nvPr/>
        </p:nvGrpSpPr>
        <p:grpSpPr>
          <a:xfrm>
            <a:off x="2470540" y="834950"/>
            <a:ext cx="4071000" cy="1902600"/>
            <a:chOff x="2470774" y="1393223"/>
            <a:chExt cx="4071000" cy="1902600"/>
          </a:xfrm>
        </p:grpSpPr>
        <p:cxnSp>
          <p:nvCxnSpPr>
            <p:cNvPr id="246" name="Shape 246"/>
            <p:cNvCxnSpPr/>
            <p:nvPr/>
          </p:nvCxnSpPr>
          <p:spPr>
            <a:xfrm flipH="1">
              <a:off x="2568964" y="1790991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47" name="Shape 247"/>
            <p:cNvSpPr txBox="1"/>
            <p:nvPr/>
          </p:nvSpPr>
          <p:spPr>
            <a:xfrm rot="-977631">
              <a:off x="2504056" y="1938719"/>
              <a:ext cx="4004436" cy="811608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“Can you access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/>
              </a:r>
              <a:b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http://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r>
                <a:rPr lang="en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</a:t>
              </a: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?”</a:t>
              </a:r>
            </a:p>
          </p:txBody>
        </p:sp>
      </p:grpSp>
      <p:grpSp>
        <p:nvGrpSpPr>
          <p:cNvPr id="248" name="Shape 248"/>
          <p:cNvGrpSpPr/>
          <p:nvPr/>
        </p:nvGrpSpPr>
        <p:grpSpPr>
          <a:xfrm>
            <a:off x="4897232" y="2945781"/>
            <a:ext cx="1208475" cy="919171"/>
            <a:chOff x="2160059" y="4507480"/>
            <a:chExt cx="1611300" cy="1225562"/>
          </a:xfrm>
        </p:grpSpPr>
        <p:pic>
          <p:nvPicPr>
            <p:cNvPr id="249" name="Shape 24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334609" y="4507480"/>
              <a:ext cx="1058999" cy="838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Shape 250"/>
            <p:cNvSpPr txBox="1"/>
            <p:nvPr/>
          </p:nvSpPr>
          <p:spPr>
            <a:xfrm>
              <a:off x="2160059" y="5271343"/>
              <a:ext cx="1611300" cy="461699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Censor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504459" y="876260"/>
            <a:ext cx="3822899" cy="1119899"/>
            <a:chOff x="2504691" y="1487017"/>
            <a:chExt cx="3822899" cy="1119899"/>
          </a:xfrm>
        </p:grpSpPr>
        <p:cxnSp>
          <p:nvCxnSpPr>
            <p:cNvPr id="252" name="Shape 252"/>
            <p:cNvCxnSpPr/>
            <p:nvPr/>
          </p:nvCxnSpPr>
          <p:spPr>
            <a:xfrm rot="10800000" flipH="1">
              <a:off x="2504691" y="1487017"/>
              <a:ext cx="3822899" cy="1119899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53" name="Shape 253"/>
            <p:cNvSpPr txBox="1"/>
            <p:nvPr/>
          </p:nvSpPr>
          <p:spPr>
            <a:xfrm rot="-977889">
              <a:off x="3478480" y="1721634"/>
              <a:ext cx="1178040" cy="27721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2400" b="0" i="0" u="none" strike="noStrike" cap="none" baseline="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 /</a:t>
              </a: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1217995" y="2127759"/>
            <a:ext cx="3923134" cy="1842299"/>
            <a:chOff x="1229505" y="2646629"/>
            <a:chExt cx="3923134" cy="1842299"/>
          </a:xfrm>
        </p:grpSpPr>
        <p:sp>
          <p:nvSpPr>
            <p:cNvPr id="255" name="Shape 255"/>
            <p:cNvSpPr txBox="1"/>
            <p:nvPr/>
          </p:nvSpPr>
          <p:spPr>
            <a:xfrm>
              <a:off x="1229505" y="3875735"/>
              <a:ext cx="1263899" cy="466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600">
                  <a:latin typeface="Calibri"/>
                  <a:ea typeface="Calibri"/>
                  <a:cs typeface="Calibri"/>
                  <a:sym typeface="Calibri"/>
                </a:rPr>
                <a:t>How?</a:t>
              </a:r>
            </a:p>
          </p:txBody>
        </p:sp>
        <p:grpSp>
          <p:nvGrpSpPr>
            <p:cNvPr id="256" name="Shape 256"/>
            <p:cNvGrpSpPr/>
            <p:nvPr/>
          </p:nvGrpSpPr>
          <p:grpSpPr>
            <a:xfrm>
              <a:off x="2463330" y="2646629"/>
              <a:ext cx="2689310" cy="1842299"/>
              <a:chOff x="2558930" y="2641190"/>
              <a:chExt cx="2689310" cy="1842299"/>
            </a:xfrm>
          </p:grpSpPr>
          <p:cxnSp>
            <p:nvCxnSpPr>
              <p:cNvPr id="257" name="Shape 257"/>
              <p:cNvCxnSpPr>
                <a:endCxn id="258" idx="3"/>
              </p:cNvCxnSpPr>
              <p:nvPr/>
            </p:nvCxnSpPr>
            <p:spPr>
              <a:xfrm rot="10800000" flipH="1">
                <a:off x="2558930" y="3835248"/>
                <a:ext cx="616200" cy="333300"/>
              </a:xfrm>
              <a:prstGeom prst="straightConnector1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258" name="Shape 258"/>
              <p:cNvSpPr/>
              <p:nvPr/>
            </p:nvSpPr>
            <p:spPr>
              <a:xfrm rot="859993">
                <a:off x="2952893" y="2887766"/>
                <a:ext cx="2161894" cy="1349147"/>
              </a:xfrm>
              <a:prstGeom prst="ellipse">
                <a:avLst/>
              </a:prstGeom>
              <a:noFill/>
              <a:ln w="762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Burnett, Sam, and Nick Feamster. "Encore: Lightweight measurement of web censorship with cross-origin requests." </a:t>
            </a:r>
            <a:r>
              <a:rPr lang="en-US" sz="1400" i="1" dirty="0"/>
              <a:t>ACM </a:t>
            </a:r>
            <a:r>
              <a:rPr lang="en-US" sz="1400" i="1" dirty="0" smtClean="0"/>
              <a:t>SIGCOMM. </a:t>
            </a:r>
            <a:r>
              <a:rPr lang="en-US" sz="1400" dirty="0" smtClean="0"/>
              <a:t>2015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0233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201"/>
            <a:ext cx="9144000" cy="4467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6617" y="4554214"/>
            <a:ext cx="7297588" cy="5232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Pearce, Paul, et al. "Augur: Internet-Wide Detection of Connectivity Disruptions." </a:t>
            </a:r>
            <a:r>
              <a:rPr lang="en-US" sz="1400" i="1" dirty="0"/>
              <a:t>Security and Privacy (SP), 2017 IEEE Symposium on</a:t>
            </a:r>
            <a:r>
              <a:rPr lang="en-US" sz="1400" dirty="0"/>
              <a:t>. IEEE, 2017.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6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Manipulation of </a:t>
            </a:r>
            <a:r>
              <a:rPr lang="en-US" dirty="0" smtClean="0"/>
              <a:t>Websites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within Countries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55774"/>
            <a:ext cx="4991207" cy="38877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18" y="1312855"/>
            <a:ext cx="4114717" cy="370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of Online Speech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79" y="1017352"/>
            <a:ext cx="8229600" cy="3394472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Who gets to speak?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Filtering and manipulation of Internet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protocols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HTTP, TCP/IP, DNS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Circumvention tools (e.g., Tor)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/>
              <a:t>Who can be heard?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Filtering and manipulation on Internet </a:t>
            </a:r>
            <a:r>
              <a:rPr lang="en-US" b="1" dirty="0" smtClean="0"/>
              <a:t>platforms</a:t>
            </a:r>
          </a:p>
          <a:p>
            <a:pPr lvl="1"/>
            <a:r>
              <a:rPr lang="en-US" dirty="0" smtClean="0"/>
              <a:t>Filter bubbles, Personalization (and attacks)</a:t>
            </a:r>
          </a:p>
          <a:p>
            <a:pPr lvl="1"/>
            <a:r>
              <a:rPr lang="en-US" dirty="0" smtClean="0"/>
              <a:t>Automated filtering</a:t>
            </a:r>
          </a:p>
          <a:p>
            <a:pPr lvl="1"/>
            <a:r>
              <a:rPr lang="en-US" dirty="0" smtClean="0"/>
              <a:t>Propaganda and 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6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2388</TotalTime>
  <Words>660</Words>
  <Application>Microsoft Macintosh PowerPoint</Application>
  <PresentationFormat>On-screen Show (16:9)</PresentationFormat>
  <Paragraphs>141</Paragraphs>
  <Slides>22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1_Default Design</vt:lpstr>
      <vt:lpstr>The Future of  Free Expression Online</vt:lpstr>
      <vt:lpstr>Control of Online Speech</vt:lpstr>
      <vt:lpstr>PowerPoint Presentation</vt:lpstr>
      <vt:lpstr>Censorship Measurement Today</vt:lpstr>
      <vt:lpstr>Encore: Measure Using Web Browsers</vt:lpstr>
      <vt:lpstr>How Encore Works</vt:lpstr>
      <vt:lpstr>PowerPoint Presentation</vt:lpstr>
      <vt:lpstr>Manipulation of Websites within Countries</vt:lpstr>
      <vt:lpstr>Control of Online Speech</vt:lpstr>
      <vt:lpstr>PowerPoint Presentation</vt:lpstr>
      <vt:lpstr>Bobble: Measuring Filter Bubbles</vt:lpstr>
      <vt:lpstr>Happens for News, Too…</vt:lpstr>
      <vt:lpstr>Bad Inputs: Pollution Attacks</vt:lpstr>
      <vt:lpstr>Control of Online Speech</vt:lpstr>
      <vt:lpstr>Filtering “Unwanted Content”</vt:lpstr>
      <vt:lpstr>Filtering “unwanted content” is nothing but goodness, right…?</vt:lpstr>
      <vt:lpstr>Automated Filtering and Speech</vt:lpstr>
      <vt:lpstr>PowerPoint Presentation</vt:lpstr>
      <vt:lpstr>General content moderation is harder than the “old” problems.</vt:lpstr>
      <vt:lpstr>Control of Online Speech</vt:lpstr>
      <vt:lpstr>Detecting “Propaganda”</vt:lpstr>
      <vt:lpstr>Online Expression: Looking Ahead</vt:lpstr>
    </vt:vector>
  </TitlesOfParts>
  <Company>Georgia 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Speech in the Digital Age</dc:title>
  <dc:creator>Nick Feamster</dc:creator>
  <cp:lastModifiedBy>Nick Feamster</cp:lastModifiedBy>
  <cp:revision>220</cp:revision>
  <dcterms:created xsi:type="dcterms:W3CDTF">2017-10-17T23:39:08Z</dcterms:created>
  <dcterms:modified xsi:type="dcterms:W3CDTF">2018-02-06T19:18:35Z</dcterms:modified>
</cp:coreProperties>
</file>